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Open Sans" panose="020B0606030504020204" pitchFamily="34" charset="0"/>
      <p:regular r:id="rId13"/>
      <p:bold r:id="rId14"/>
    </p:embeddedFont>
  </p:embeddedFontLst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3" d="100"/>
          <a:sy n="133" d="100"/>
        </p:scale>
        <p:origin x="31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302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Relationship Id="rId9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30048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DIGITAL ECEC 2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804404"/>
            <a:ext cx="60892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Advancing Digital Transformation in ECEC with AI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498896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 26-month journey to empower early childhood education through artificial intelligence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9735" y="586502"/>
            <a:ext cx="5284113" cy="660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Kick-Off Meeting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735" y="1801654"/>
            <a:ext cx="4950976" cy="495097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13872" y="2118598"/>
            <a:ext cx="3736419" cy="1642229"/>
          </a:xfrm>
          <a:prstGeom prst="roundRect">
            <a:avLst>
              <a:gd name="adj" fmla="val 6682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5" name="Shape 2"/>
          <p:cNvSpPr/>
          <p:nvPr/>
        </p:nvSpPr>
        <p:spPr>
          <a:xfrm>
            <a:off x="6213872" y="2095738"/>
            <a:ext cx="3736419" cy="91440"/>
          </a:xfrm>
          <a:prstGeom prst="roundRect">
            <a:avLst>
              <a:gd name="adj" fmla="val 9708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6" name="Shape 3"/>
          <p:cNvSpPr/>
          <p:nvPr/>
        </p:nvSpPr>
        <p:spPr>
          <a:xfrm>
            <a:off x="7765078" y="1801654"/>
            <a:ext cx="634008" cy="634008"/>
          </a:xfrm>
          <a:prstGeom prst="roundRect">
            <a:avLst>
              <a:gd name="adj" fmla="val 14422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55220" y="1991797"/>
            <a:ext cx="253603" cy="25360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48068" y="2646998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Location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6448068" y="3188494"/>
            <a:ext cx="3268028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Serbia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10161627" y="2118598"/>
            <a:ext cx="3736538" cy="1642229"/>
          </a:xfrm>
          <a:prstGeom prst="roundRect">
            <a:avLst>
              <a:gd name="adj" fmla="val 6682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1" name="Shape 7"/>
          <p:cNvSpPr/>
          <p:nvPr/>
        </p:nvSpPr>
        <p:spPr>
          <a:xfrm>
            <a:off x="10161627" y="2095738"/>
            <a:ext cx="3736538" cy="91440"/>
          </a:xfrm>
          <a:prstGeom prst="roundRect">
            <a:avLst>
              <a:gd name="adj" fmla="val 9708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2" name="Shape 8"/>
          <p:cNvSpPr/>
          <p:nvPr/>
        </p:nvSpPr>
        <p:spPr>
          <a:xfrm>
            <a:off x="11712833" y="1801654"/>
            <a:ext cx="634008" cy="634008"/>
          </a:xfrm>
          <a:prstGeom prst="roundRect">
            <a:avLst>
              <a:gd name="adj" fmla="val 14422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02976" y="1991797"/>
            <a:ext cx="253603" cy="25360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395823" y="2646998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Arrival</a:t>
            </a:r>
            <a:endParaRPr lang="en-US" sz="2050" dirty="0"/>
          </a:p>
        </p:txBody>
      </p:sp>
      <p:sp>
        <p:nvSpPr>
          <p:cNvPr id="15" name="Text 10"/>
          <p:cNvSpPr/>
          <p:nvPr/>
        </p:nvSpPr>
        <p:spPr>
          <a:xfrm>
            <a:off x="10395823" y="3188494"/>
            <a:ext cx="3268147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January 14, 2025</a:t>
            </a:r>
            <a:endParaRPr lang="en-US" sz="1650" dirty="0"/>
          </a:p>
        </p:txBody>
      </p:sp>
      <p:sp>
        <p:nvSpPr>
          <p:cNvPr id="16" name="Shape 11"/>
          <p:cNvSpPr/>
          <p:nvPr/>
        </p:nvSpPr>
        <p:spPr>
          <a:xfrm>
            <a:off x="6213872" y="4289108"/>
            <a:ext cx="7684294" cy="1642229"/>
          </a:xfrm>
          <a:prstGeom prst="roundRect">
            <a:avLst>
              <a:gd name="adj" fmla="val 6682"/>
            </a:avLst>
          </a:prstGeom>
          <a:solidFill>
            <a:srgbClr val="FFFCFA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7" name="Shape 12"/>
          <p:cNvSpPr/>
          <p:nvPr/>
        </p:nvSpPr>
        <p:spPr>
          <a:xfrm>
            <a:off x="6213872" y="4266248"/>
            <a:ext cx="7684294" cy="91440"/>
          </a:xfrm>
          <a:prstGeom prst="roundRect">
            <a:avLst>
              <a:gd name="adj" fmla="val 9708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8" name="Shape 13"/>
          <p:cNvSpPr/>
          <p:nvPr/>
        </p:nvSpPr>
        <p:spPr>
          <a:xfrm>
            <a:off x="9739015" y="3972163"/>
            <a:ext cx="634008" cy="634008"/>
          </a:xfrm>
          <a:prstGeom prst="roundRect">
            <a:avLst>
              <a:gd name="adj" fmla="val 144225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29158" y="4162306"/>
            <a:ext cx="253603" cy="253603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448068" y="4817507"/>
            <a:ext cx="2641997" cy="330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Meeting Dates</a:t>
            </a:r>
            <a:endParaRPr lang="en-US" sz="2050" dirty="0"/>
          </a:p>
        </p:txBody>
      </p:sp>
      <p:sp>
        <p:nvSpPr>
          <p:cNvPr id="21" name="Text 15"/>
          <p:cNvSpPr/>
          <p:nvPr/>
        </p:nvSpPr>
        <p:spPr>
          <a:xfrm>
            <a:off x="6448068" y="5359003"/>
            <a:ext cx="7215902" cy="338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January 15-16, 2025</a:t>
            </a:r>
            <a:endParaRPr lang="en-US" sz="1650" dirty="0"/>
          </a:p>
        </p:txBody>
      </p:sp>
      <p:sp>
        <p:nvSpPr>
          <p:cNvPr id="22" name="Text 16"/>
          <p:cNvSpPr/>
          <p:nvPr/>
        </p:nvSpPr>
        <p:spPr>
          <a:xfrm>
            <a:off x="6213872" y="6169104"/>
            <a:ext cx="3181826" cy="3962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Let's Begin Our Journey</a:t>
            </a:r>
            <a:endParaRPr lang="en-US" sz="2450" dirty="0"/>
          </a:p>
        </p:txBody>
      </p:sp>
      <p:sp>
        <p:nvSpPr>
          <p:cNvPr id="23" name="Text 17"/>
          <p:cNvSpPr/>
          <p:nvPr/>
        </p:nvSpPr>
        <p:spPr>
          <a:xfrm>
            <a:off x="6213872" y="6776680"/>
            <a:ext cx="7684294" cy="676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Questions and discussion welcome as we embark on this transformative project together.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2702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Our Consortium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089428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Eight partner organizations across Europe collaborating to transform early childhood education through AI integration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2707481"/>
            <a:ext cx="6407944" cy="2184083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5" name="Text 3"/>
          <p:cNvSpPr/>
          <p:nvPr/>
        </p:nvSpPr>
        <p:spPr>
          <a:xfrm>
            <a:off x="1028224" y="29419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Lithuania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28224" y="3432334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Marijampolė Kindergarten leads project management and hosts training sessions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1028224" y="4294227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LESTU provides teacher training and policy advocacy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8548" y="2707481"/>
            <a:ext cx="6408063" cy="2184083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9" name="Text 7"/>
          <p:cNvSpPr/>
          <p:nvPr/>
        </p:nvSpPr>
        <p:spPr>
          <a:xfrm>
            <a:off x="7662982" y="294191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Italy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662982" y="3432334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FORMA.Azione specializes in pedagogical innovation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662982" y="3931325"/>
            <a:ext cx="59391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Santa Croce Kindergarten integrates Montessori methodologies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93790" y="5118378"/>
            <a:ext cx="6407944" cy="2184083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3" name="Text 11"/>
          <p:cNvSpPr/>
          <p:nvPr/>
        </p:nvSpPr>
        <p:spPr>
          <a:xfrm>
            <a:off x="1028224" y="53528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Greece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28224" y="5843230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p-consulting.gr develops digital platforms and training tools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1028224" y="6705124"/>
            <a:ext cx="5939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Kotronis School contributes ECEC methodologies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7436168" y="5114090"/>
            <a:ext cx="6408063" cy="2184083"/>
          </a:xfrm>
          <a:prstGeom prst="roundRect">
            <a:avLst>
              <a:gd name="adj" fmla="val 436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7" name="Text 15"/>
          <p:cNvSpPr/>
          <p:nvPr/>
        </p:nvSpPr>
        <p:spPr>
          <a:xfrm>
            <a:off x="7686762" y="52781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Serbia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662982" y="5655112"/>
            <a:ext cx="59391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POMOC DECI supports inclusive education and policy development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7662981" y="6426279"/>
            <a:ext cx="59391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Dečja Radost brings experience in large-scale </a:t>
            </a:r>
            <a:endParaRPr lang="lt-LT" sz="1750" dirty="0">
              <a:solidFill>
                <a:srgbClr val="443728"/>
              </a:solidFill>
              <a:latin typeface="Open Sans" pitchFamily="34" charset="0"/>
              <a:ea typeface="Open Sans" pitchFamily="34" charset="-122"/>
              <a:cs typeface="Open Sans" pitchFamily="34" charset="-120"/>
            </a:endParaRPr>
          </a:p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kindergarten education and inclusion strategies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0331" y="752118"/>
            <a:ext cx="5726549" cy="661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Partner Roles &amp; Expertise</a:t>
            </a:r>
            <a:endParaRPr lang="en-US" sz="41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0331" y="1836182"/>
            <a:ext cx="528757" cy="5287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33406" y="1961674"/>
            <a:ext cx="3001804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Marijampolė Kindergarten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1533406" y="2419112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WP1 Project Management, oversees coordination, financial management, and reporting. Hosts training for ECEC management in Lithuania.</a:t>
            </a:r>
            <a:endParaRPr lang="en-US" sz="16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447359" y="1836182"/>
            <a:ext cx="528757" cy="52875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240435" y="1961674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LESTU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8240435" y="2419112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WP2 AI-Based Training for Educators and Parents. Oversees Impact Assessment &amp; Sustainability, ensuring evaluation of project impact.</a:t>
            </a:r>
            <a:endParaRPr lang="en-US" sz="16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331" y="3857625"/>
            <a:ext cx="528757" cy="52875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3406" y="3983117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FORMA.Azione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1533406" y="4440555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WP4 AI for ECEC Management and Administration. Develops AI-based school administration strategies and conducts focus groups.</a:t>
            </a:r>
            <a:endParaRPr lang="en-US" sz="16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47359" y="3857625"/>
            <a:ext cx="528757" cy="52875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8240435" y="3983117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p-consulting.gr</a:t>
            </a:r>
            <a:endParaRPr lang="en-US" sz="2050" dirty="0"/>
          </a:p>
        </p:txBody>
      </p:sp>
      <p:sp>
        <p:nvSpPr>
          <p:cNvPr id="14" name="Text 8"/>
          <p:cNvSpPr/>
          <p:nvPr/>
        </p:nvSpPr>
        <p:spPr>
          <a:xfrm>
            <a:off x="8240435" y="4440555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WP5 Policy, Dissemination, Impact, and Sustainability. Develops and maintains project website and digital learning platforms.</a:t>
            </a:r>
            <a:endParaRPr lang="en-US" sz="16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40331" y="5879068"/>
            <a:ext cx="528757" cy="52875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533406" y="6004560"/>
            <a:ext cx="2644259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POMOC DECI</a:t>
            </a:r>
            <a:endParaRPr lang="en-US" sz="2050" dirty="0"/>
          </a:p>
        </p:txBody>
      </p:sp>
      <p:sp>
        <p:nvSpPr>
          <p:cNvPr id="17" name="Text 10"/>
          <p:cNvSpPr/>
          <p:nvPr/>
        </p:nvSpPr>
        <p:spPr>
          <a:xfrm>
            <a:off x="1533406" y="6461998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Leads WP3 Development of AI-Enhanced Pedagogical Tools. Manages piloting and integrates teacher feedback for tool refinement.</a:t>
            </a:r>
            <a:endParaRPr lang="en-US" sz="165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47359" y="5879068"/>
            <a:ext cx="528757" cy="528757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8240435" y="6004560"/>
            <a:ext cx="3398520" cy="330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European Parents' Association</a:t>
            </a:r>
            <a:endParaRPr lang="en-US" sz="2050" dirty="0"/>
          </a:p>
        </p:txBody>
      </p:sp>
      <p:sp>
        <p:nvSpPr>
          <p:cNvPr id="20" name="Text 12"/>
          <p:cNvSpPr/>
          <p:nvPr/>
        </p:nvSpPr>
        <p:spPr>
          <a:xfrm>
            <a:off x="8240435" y="6461998"/>
            <a:ext cx="5649635" cy="10154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Associated partner supporting parental engagement, digital literacy, and family involvement in digital education initiatives.</a:t>
            </a:r>
            <a:endParaRPr lang="en-US" sz="1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50579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Three Core Objectives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55473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793790" y="4909780"/>
            <a:ext cx="4196358" cy="3048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6" name="Text 3"/>
          <p:cNvSpPr/>
          <p:nvPr/>
        </p:nvSpPr>
        <p:spPr>
          <a:xfrm>
            <a:off x="793790" y="5084088"/>
            <a:ext cx="366641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Empower Educators &amp; Parents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93790" y="5574506"/>
            <a:ext cx="419635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Equip ECEC teachers, parents, and administrators with AI knowledge and skills to integrate AI-driven solutions into pedagogical, administrative, and child development processes.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216962" y="455473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5216962" y="4909780"/>
            <a:ext cx="4196358" cy="3048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0" name="Text 7"/>
          <p:cNvSpPr/>
          <p:nvPr/>
        </p:nvSpPr>
        <p:spPr>
          <a:xfrm>
            <a:off x="5216962" y="5084088"/>
            <a:ext cx="33086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Develop AI-Enhanced Tools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216962" y="5574506"/>
            <a:ext cx="419635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Create, implement, and refine AI-enhanced learning and management tools that personalize education, streamline operations, and improve decision-making in ECEC institutions.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640133" y="4554736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Crimson Pro Light" pitchFamily="34" charset="0"/>
                <a:ea typeface="Crimson Pro Light" pitchFamily="34" charset="-122"/>
                <a:cs typeface="Crimson Pro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9640133" y="4909780"/>
            <a:ext cx="4196358" cy="30480"/>
          </a:xfrm>
          <a:prstGeom prst="rect">
            <a:avLst/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4" name="Text 11"/>
          <p:cNvSpPr/>
          <p:nvPr/>
        </p:nvSpPr>
        <p:spPr>
          <a:xfrm>
            <a:off x="9640133" y="5084088"/>
            <a:ext cx="308419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Build Sustainable Policies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640133" y="5574506"/>
            <a:ext cx="419635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Foster stakeholder collaboration and create sustainable policies ensuring ethical AI integration, long-term impact, and scalability of digital transformation in early childhood education.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7447" y="414338"/>
            <a:ext cx="3767495" cy="470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700"/>
              </a:lnSpc>
              <a:buNone/>
            </a:pPr>
            <a:r>
              <a:rPr lang="en-US" sz="29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Who We Serve</a:t>
            </a:r>
            <a:endParaRPr lang="en-US" sz="2950" dirty="0"/>
          </a:p>
        </p:txBody>
      </p:sp>
      <p:sp>
        <p:nvSpPr>
          <p:cNvPr id="3" name="Shape 1"/>
          <p:cNvSpPr/>
          <p:nvPr/>
        </p:nvSpPr>
        <p:spPr>
          <a:xfrm>
            <a:off x="527447" y="1280636"/>
            <a:ext cx="6603921" cy="1154549"/>
          </a:xfrm>
          <a:prstGeom prst="roundRect">
            <a:avLst>
              <a:gd name="adj" fmla="val 548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4" name="Shape 2"/>
          <p:cNvSpPr/>
          <p:nvPr/>
        </p:nvSpPr>
        <p:spPr>
          <a:xfrm>
            <a:off x="685681" y="1438870"/>
            <a:ext cx="452080" cy="452080"/>
          </a:xfrm>
          <a:prstGeom prst="roundRect">
            <a:avLst>
              <a:gd name="adj" fmla="val 202244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9982" y="1563172"/>
            <a:ext cx="203359" cy="2033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681" y="2041565"/>
            <a:ext cx="2212896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ECEC Teachers &amp; Educators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527447" y="2585799"/>
            <a:ext cx="6603921" cy="1154549"/>
          </a:xfrm>
          <a:prstGeom prst="roundRect">
            <a:avLst>
              <a:gd name="adj" fmla="val 548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8" name="Shape 5"/>
          <p:cNvSpPr/>
          <p:nvPr/>
        </p:nvSpPr>
        <p:spPr>
          <a:xfrm>
            <a:off x="685681" y="2744033"/>
            <a:ext cx="452080" cy="452080"/>
          </a:xfrm>
          <a:prstGeom prst="roundRect">
            <a:avLst>
              <a:gd name="adj" fmla="val 202244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9982" y="2868335"/>
            <a:ext cx="203359" cy="203359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681" y="3346728"/>
            <a:ext cx="188368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Pedagogy Students</a:t>
            </a:r>
            <a:endParaRPr lang="en-US" sz="1450" dirty="0"/>
          </a:p>
        </p:txBody>
      </p:sp>
      <p:sp>
        <p:nvSpPr>
          <p:cNvPr id="11" name="Shape 7"/>
          <p:cNvSpPr/>
          <p:nvPr/>
        </p:nvSpPr>
        <p:spPr>
          <a:xfrm>
            <a:off x="527447" y="3890963"/>
            <a:ext cx="6603921" cy="1154549"/>
          </a:xfrm>
          <a:prstGeom prst="roundRect">
            <a:avLst>
              <a:gd name="adj" fmla="val 548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2" name="Shape 8"/>
          <p:cNvSpPr/>
          <p:nvPr/>
        </p:nvSpPr>
        <p:spPr>
          <a:xfrm>
            <a:off x="685681" y="4049197"/>
            <a:ext cx="452080" cy="452080"/>
          </a:xfrm>
          <a:prstGeom prst="roundRect">
            <a:avLst>
              <a:gd name="adj" fmla="val 202244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09982" y="4173498"/>
            <a:ext cx="203359" cy="20335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85681" y="4651891"/>
            <a:ext cx="188368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School Management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527447" y="5196126"/>
            <a:ext cx="6603921" cy="1154549"/>
          </a:xfrm>
          <a:prstGeom prst="roundRect">
            <a:avLst>
              <a:gd name="adj" fmla="val 548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6" name="Shape 11"/>
          <p:cNvSpPr/>
          <p:nvPr/>
        </p:nvSpPr>
        <p:spPr>
          <a:xfrm>
            <a:off x="685681" y="5354360"/>
            <a:ext cx="452080" cy="452080"/>
          </a:xfrm>
          <a:prstGeom prst="roundRect">
            <a:avLst>
              <a:gd name="adj" fmla="val 202244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09982" y="5478661"/>
            <a:ext cx="203359" cy="203359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5681" y="5957054"/>
            <a:ext cx="188368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Parents</a:t>
            </a:r>
            <a:endParaRPr lang="en-US" sz="1450" dirty="0"/>
          </a:p>
        </p:txBody>
      </p:sp>
      <p:sp>
        <p:nvSpPr>
          <p:cNvPr id="19" name="Shape 13"/>
          <p:cNvSpPr/>
          <p:nvPr/>
        </p:nvSpPr>
        <p:spPr>
          <a:xfrm>
            <a:off x="527447" y="6501289"/>
            <a:ext cx="6603921" cy="1154549"/>
          </a:xfrm>
          <a:prstGeom prst="roundRect">
            <a:avLst>
              <a:gd name="adj" fmla="val 5482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20" name="Shape 14"/>
          <p:cNvSpPr/>
          <p:nvPr/>
        </p:nvSpPr>
        <p:spPr>
          <a:xfrm>
            <a:off x="685681" y="6659523"/>
            <a:ext cx="452080" cy="452080"/>
          </a:xfrm>
          <a:prstGeom prst="roundRect">
            <a:avLst>
              <a:gd name="adj" fmla="val 20224486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9982" y="6783824"/>
            <a:ext cx="203359" cy="203359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685681" y="7262217"/>
            <a:ext cx="188368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Policymakers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7506653" y="1261824"/>
            <a:ext cx="2341483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Addressing Critical Gaps</a:t>
            </a:r>
            <a:endParaRPr lang="en-US" sz="1750" dirty="0"/>
          </a:p>
        </p:txBody>
      </p:sp>
      <p:sp>
        <p:nvSpPr>
          <p:cNvPr id="24" name="Text 17"/>
          <p:cNvSpPr/>
          <p:nvPr/>
        </p:nvSpPr>
        <p:spPr>
          <a:xfrm>
            <a:off x="7506653" y="1694974"/>
            <a:ext cx="6603921" cy="723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project addresses critical gaps in early childhood education by equipping professionals and parents with AI knowledge, tools, and strategies to enhance teaching, management, and parental engagement.</a:t>
            </a:r>
            <a:endParaRPr lang="en-US" sz="1150" dirty="0"/>
          </a:p>
        </p:txBody>
      </p:sp>
      <p:sp>
        <p:nvSpPr>
          <p:cNvPr id="25" name="Text 18"/>
          <p:cNvSpPr/>
          <p:nvPr/>
        </p:nvSpPr>
        <p:spPr>
          <a:xfrm>
            <a:off x="7506653" y="2553891"/>
            <a:ext cx="6603921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1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We ensure that ECEC professionals and parents are adequately trained to use AI safely, responsibly, and effectively.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7829" y="713899"/>
            <a:ext cx="5557242" cy="6498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00"/>
              </a:lnSpc>
              <a:buNone/>
            </a:pPr>
            <a:r>
              <a:rPr lang="en-US" sz="40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Implementation Strategy</a:t>
            </a:r>
            <a:endParaRPr lang="en-US" sz="40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29" y="1675567"/>
            <a:ext cx="1039773" cy="153078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75485" y="1883450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Training Programs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975485" y="2332911"/>
            <a:ext cx="6440686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Develop and test AI-based training programs for educators and parents</a:t>
            </a:r>
            <a:endParaRPr lang="en-US" sz="16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829" y="3206353"/>
            <a:ext cx="1039773" cy="124765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75485" y="3414236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Digital Tools Library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975485" y="3863697"/>
            <a:ext cx="6440686" cy="3327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 AI-enhanced digital tools library for pedagogical use</a:t>
            </a:r>
            <a:endParaRPr lang="en-US" sz="16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829" y="4454009"/>
            <a:ext cx="1039773" cy="153078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75485" y="4661892"/>
            <a:ext cx="2599372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Piloting &amp; Training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975485" y="5111353"/>
            <a:ext cx="6440686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Implement piloting and national training sessions across partner countries</a:t>
            </a:r>
            <a:endParaRPr lang="en-US" sz="16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829" y="5984796"/>
            <a:ext cx="1039773" cy="153078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75485" y="6192679"/>
            <a:ext cx="2773323" cy="324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Stakeholder Engagement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975485" y="6642140"/>
            <a:ext cx="6440686" cy="6655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Host transnational meetings, hybrid events, and stakeholder discussions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1279" y="560308"/>
            <a:ext cx="5088731" cy="6349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Work Package Timeline</a:t>
            </a:r>
            <a:endParaRPr lang="en-US" sz="4000" dirty="0"/>
          </a:p>
        </p:txBody>
      </p:sp>
      <p:sp>
        <p:nvSpPr>
          <p:cNvPr id="3" name="Shape 1"/>
          <p:cNvSpPr/>
          <p:nvPr/>
        </p:nvSpPr>
        <p:spPr>
          <a:xfrm>
            <a:off x="7303770" y="1601629"/>
            <a:ext cx="22860" cy="6067663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4" name="Shape 2"/>
          <p:cNvSpPr/>
          <p:nvPr/>
        </p:nvSpPr>
        <p:spPr>
          <a:xfrm>
            <a:off x="6499860" y="1818799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5" name="Shape 3"/>
          <p:cNvSpPr/>
          <p:nvPr/>
        </p:nvSpPr>
        <p:spPr>
          <a:xfrm>
            <a:off x="7086600" y="1601629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6" name="Text 4"/>
          <p:cNvSpPr/>
          <p:nvPr/>
        </p:nvSpPr>
        <p:spPr>
          <a:xfrm>
            <a:off x="7162800" y="1639729"/>
            <a:ext cx="3048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3460075" y="1671399"/>
            <a:ext cx="283904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WP1: Project Management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711279" y="2110859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Marijampolė Kindergarten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11279" y="2557939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Nov 2025 - Dec 2027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7520940" y="3037999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1" name="Shape 9"/>
          <p:cNvSpPr/>
          <p:nvPr/>
        </p:nvSpPr>
        <p:spPr>
          <a:xfrm>
            <a:off x="7086600" y="2820829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2" name="Text 10"/>
          <p:cNvSpPr/>
          <p:nvPr/>
        </p:nvSpPr>
        <p:spPr>
          <a:xfrm>
            <a:off x="7162800" y="2858929"/>
            <a:ext cx="3048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8331279" y="2890599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WP2: AI Training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331279" y="3330059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LESTU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31279" y="3777139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Nov 2025 - Dec 2027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499860" y="4088963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7" name="Shape 15"/>
          <p:cNvSpPr/>
          <p:nvPr/>
        </p:nvSpPr>
        <p:spPr>
          <a:xfrm>
            <a:off x="7086600" y="3871793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8" name="Text 16"/>
          <p:cNvSpPr/>
          <p:nvPr/>
        </p:nvSpPr>
        <p:spPr>
          <a:xfrm>
            <a:off x="7162800" y="3909893"/>
            <a:ext cx="3048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3753207" y="3941564"/>
            <a:ext cx="254591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WP3: Pedagogical Tools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711279" y="4381024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POMOC DECI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11279" y="4828103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May 2026 - Sep 2027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7520940" y="5139928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23" name="Shape 21"/>
          <p:cNvSpPr/>
          <p:nvPr/>
        </p:nvSpPr>
        <p:spPr>
          <a:xfrm>
            <a:off x="7086600" y="4922758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24" name="Text 22"/>
          <p:cNvSpPr/>
          <p:nvPr/>
        </p:nvSpPr>
        <p:spPr>
          <a:xfrm>
            <a:off x="7162800" y="4960858"/>
            <a:ext cx="3048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8331279" y="4992529"/>
            <a:ext cx="30716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WP4: Management &amp; Admin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8331279" y="5431988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FORMA.Azione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331279" y="5879068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Sep 2026 - Sep 2027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499860" y="6190893"/>
            <a:ext cx="609600" cy="22860"/>
          </a:xfrm>
          <a:prstGeom prst="roundRect">
            <a:avLst>
              <a:gd name="adj" fmla="val 373402"/>
            </a:avLst>
          </a:prstGeom>
          <a:solidFill>
            <a:srgbClr val="D1C8C6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29" name="Shape 27"/>
          <p:cNvSpPr/>
          <p:nvPr/>
        </p:nvSpPr>
        <p:spPr>
          <a:xfrm>
            <a:off x="7086600" y="5973723"/>
            <a:ext cx="457200" cy="457200"/>
          </a:xfrm>
          <a:prstGeom prst="roundRect">
            <a:avLst>
              <a:gd name="adj" fmla="val 18670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30" name="Text 28"/>
          <p:cNvSpPr/>
          <p:nvPr/>
        </p:nvSpPr>
        <p:spPr>
          <a:xfrm>
            <a:off x="7162800" y="6011823"/>
            <a:ext cx="304800" cy="3810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5</a:t>
            </a:r>
            <a:endParaRPr lang="en-US" sz="2400" dirty="0"/>
          </a:p>
        </p:txBody>
      </p:sp>
      <p:sp>
        <p:nvSpPr>
          <p:cNvPr id="31" name="Text 29"/>
          <p:cNvSpPr/>
          <p:nvPr/>
        </p:nvSpPr>
        <p:spPr>
          <a:xfrm>
            <a:off x="3758684" y="6043493"/>
            <a:ext cx="2540437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WP5: Policy &amp; Impact</a:t>
            </a:r>
            <a:endParaRPr lang="en-US" sz="2000" dirty="0"/>
          </a:p>
        </p:txBody>
      </p:sp>
      <p:sp>
        <p:nvSpPr>
          <p:cNvPr id="32" name="Text 30"/>
          <p:cNvSpPr/>
          <p:nvPr/>
        </p:nvSpPr>
        <p:spPr>
          <a:xfrm>
            <a:off x="711279" y="6482953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p-consulting.gr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711279" y="6930033"/>
            <a:ext cx="5587841" cy="325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Nov 2025 - Dec 2027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7463" y="516612"/>
            <a:ext cx="4696420" cy="58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Expected Results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657463" y="1596747"/>
            <a:ext cx="7805976" cy="1503521"/>
          </a:xfrm>
          <a:prstGeom prst="roundRect">
            <a:avLst>
              <a:gd name="adj" fmla="val 7298"/>
            </a:avLst>
          </a:prstGeom>
          <a:solidFill>
            <a:srgbClr val="FFFCFA"/>
          </a:solidFill>
          <a:ln w="2286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4" name="Shape 2"/>
          <p:cNvSpPr/>
          <p:nvPr/>
        </p:nvSpPr>
        <p:spPr>
          <a:xfrm>
            <a:off x="634603" y="1596747"/>
            <a:ext cx="91440" cy="1503521"/>
          </a:xfrm>
          <a:prstGeom prst="roundRect">
            <a:avLst>
              <a:gd name="adj" fmla="val 8628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5" name="Text 3"/>
          <p:cNvSpPr/>
          <p:nvPr/>
        </p:nvSpPr>
        <p:spPr>
          <a:xfrm>
            <a:off x="936665" y="1807369"/>
            <a:ext cx="290202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AI-Driven Training Programs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36665" y="2288619"/>
            <a:ext cx="7316152" cy="6010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Comprehensive training for ECEC teachers, parents, and administrators on AI integration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57463" y="3288030"/>
            <a:ext cx="7805976" cy="1203008"/>
          </a:xfrm>
          <a:prstGeom prst="roundRect">
            <a:avLst>
              <a:gd name="adj" fmla="val 9121"/>
            </a:avLst>
          </a:prstGeom>
          <a:solidFill>
            <a:srgbClr val="FFFCFA"/>
          </a:solidFill>
          <a:ln w="2286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8" name="Shape 6"/>
          <p:cNvSpPr/>
          <p:nvPr/>
        </p:nvSpPr>
        <p:spPr>
          <a:xfrm>
            <a:off x="634603" y="3288030"/>
            <a:ext cx="91440" cy="1203008"/>
          </a:xfrm>
          <a:prstGeom prst="roundRect">
            <a:avLst>
              <a:gd name="adj" fmla="val 8628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9" name="Text 7"/>
          <p:cNvSpPr/>
          <p:nvPr/>
        </p:nvSpPr>
        <p:spPr>
          <a:xfrm>
            <a:off x="936665" y="3498652"/>
            <a:ext cx="4355663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Pedagogical Tools &amp; Management Solutions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36665" y="3979902"/>
            <a:ext cx="7316152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AI-enhanced tools library and management systems for ECEC institutions</a:t>
            </a:r>
            <a:endParaRPr lang="en-US" sz="1450" dirty="0"/>
          </a:p>
        </p:txBody>
      </p:sp>
      <p:sp>
        <p:nvSpPr>
          <p:cNvPr id="11" name="Shape 9"/>
          <p:cNvSpPr/>
          <p:nvPr/>
        </p:nvSpPr>
        <p:spPr>
          <a:xfrm>
            <a:off x="657463" y="4678799"/>
            <a:ext cx="7805976" cy="1203008"/>
          </a:xfrm>
          <a:prstGeom prst="roundRect">
            <a:avLst>
              <a:gd name="adj" fmla="val 9121"/>
            </a:avLst>
          </a:prstGeom>
          <a:solidFill>
            <a:srgbClr val="FFFCFA"/>
          </a:solidFill>
          <a:ln w="2286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2" name="Shape 10"/>
          <p:cNvSpPr/>
          <p:nvPr/>
        </p:nvSpPr>
        <p:spPr>
          <a:xfrm>
            <a:off x="634603" y="4678799"/>
            <a:ext cx="91440" cy="1203008"/>
          </a:xfrm>
          <a:prstGeom prst="roundRect">
            <a:avLst>
              <a:gd name="adj" fmla="val 8628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3" name="Text 11"/>
          <p:cNvSpPr/>
          <p:nvPr/>
        </p:nvSpPr>
        <p:spPr>
          <a:xfrm>
            <a:off x="936665" y="4889421"/>
            <a:ext cx="234815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E-Learning Platform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936665" y="5370671"/>
            <a:ext cx="7316152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Digital learning platform with interactive content and resources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657463" y="6069568"/>
            <a:ext cx="7805976" cy="1203008"/>
          </a:xfrm>
          <a:prstGeom prst="roundRect">
            <a:avLst>
              <a:gd name="adj" fmla="val 9121"/>
            </a:avLst>
          </a:prstGeom>
          <a:solidFill>
            <a:srgbClr val="FFFCFA"/>
          </a:solidFill>
          <a:ln w="2286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16" name="Shape 14"/>
          <p:cNvSpPr/>
          <p:nvPr/>
        </p:nvSpPr>
        <p:spPr>
          <a:xfrm>
            <a:off x="634603" y="6069568"/>
            <a:ext cx="91440" cy="1203008"/>
          </a:xfrm>
          <a:prstGeom prst="roundRect">
            <a:avLst>
              <a:gd name="adj" fmla="val 8628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lt-LT"/>
          </a:p>
        </p:txBody>
      </p:sp>
      <p:sp>
        <p:nvSpPr>
          <p:cNvPr id="17" name="Text 15"/>
          <p:cNvSpPr/>
          <p:nvPr/>
        </p:nvSpPr>
        <p:spPr>
          <a:xfrm>
            <a:off x="936665" y="6280190"/>
            <a:ext cx="2511981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Policy Recommendations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936665" y="6761440"/>
            <a:ext cx="7316152" cy="300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Sustainability strategies and ethical guidelines for AI adoption in ECEC</a:t>
            </a:r>
            <a:endParaRPr lang="en-US" sz="1450" dirty="0"/>
          </a:p>
        </p:txBody>
      </p:sp>
      <p:pic>
        <p:nvPicPr>
          <p:cNvPr id="1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9211" y="1596747"/>
            <a:ext cx="5051227" cy="5051227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8929211" y="6859310"/>
            <a:ext cx="5051227" cy="9015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Through piloting, training sessions, and stakeholder engagement, the project will enhance AI adoption in ECEC, fostering long-term impact and scalability.</a:t>
            </a:r>
            <a:endParaRPr lang="en-US" sz="14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56999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Priority Alignment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1805940"/>
            <a:ext cx="7556421" cy="2047994"/>
          </a:xfrm>
          <a:prstGeom prst="roundRect">
            <a:avLst>
              <a:gd name="adj" fmla="val 2658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5" name="Text 2"/>
          <p:cNvSpPr/>
          <p:nvPr/>
        </p:nvSpPr>
        <p:spPr>
          <a:xfrm>
            <a:off x="1028224" y="20403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Digital Transformation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8224" y="2530793"/>
            <a:ext cx="70875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Horizontal Priority: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Addressing digital transformation through development of digital readiness, resilience, and capacity in early childhood education systems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793790" y="4080748"/>
            <a:ext cx="7556421" cy="2047994"/>
          </a:xfrm>
          <a:prstGeom prst="roundRect">
            <a:avLst>
              <a:gd name="adj" fmla="val 26581"/>
            </a:avLst>
          </a:prstGeom>
          <a:solidFill>
            <a:srgbClr val="EBE2E0"/>
          </a:solidFill>
          <a:ln w="7620">
            <a:solidFill>
              <a:srgbClr val="D1C8C6"/>
            </a:solidFill>
            <a:prstDash val="solid"/>
          </a:ln>
        </p:spPr>
        <p:txBody>
          <a:bodyPr/>
          <a:lstStyle/>
          <a:p>
            <a:endParaRPr lang="lt-LT"/>
          </a:p>
        </p:txBody>
      </p:sp>
      <p:sp>
        <p:nvSpPr>
          <p:cNvPr id="8" name="Text 5"/>
          <p:cNvSpPr/>
          <p:nvPr/>
        </p:nvSpPr>
        <p:spPr>
          <a:xfrm>
            <a:off x="1028224" y="4315182"/>
            <a:ext cx="333458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High-Quality ECEC Systems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8224" y="4805601"/>
            <a:ext cx="70875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School Education Priority:</a:t>
            </a: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Developing high-quality early childhood education and care systems through innovative teaching methods and collaborative learning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638389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The project promotes innovative teaching methods, assessment strategies, and school leadership development through collaborative learning and international peer exchange.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706</Words>
  <Application>Microsoft Office PowerPoint</Application>
  <PresentationFormat>Custom</PresentationFormat>
  <Paragraphs>115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Crimson Pro Bold</vt:lpstr>
      <vt:lpstr>Open Sans</vt:lpstr>
      <vt:lpstr>Arial</vt:lpstr>
      <vt:lpstr>Crimson Pro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Lina Kirkickaitė - Khalilov</cp:lastModifiedBy>
  <cp:revision>2</cp:revision>
  <dcterms:created xsi:type="dcterms:W3CDTF">2025-12-05T04:47:18Z</dcterms:created>
  <dcterms:modified xsi:type="dcterms:W3CDTF">2025-12-05T09:45:50Z</dcterms:modified>
</cp:coreProperties>
</file>